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handoutMasterIdLst>
    <p:handoutMasterId r:id="rId33"/>
  </p:handoutMasterIdLst>
  <p:sldIdLst>
    <p:sldId id="256" r:id="rId2"/>
    <p:sldId id="257" r:id="rId3"/>
    <p:sldId id="282" r:id="rId4"/>
    <p:sldId id="259" r:id="rId5"/>
    <p:sldId id="260" r:id="rId6"/>
    <p:sldId id="261" r:id="rId7"/>
    <p:sldId id="276" r:id="rId8"/>
    <p:sldId id="262" r:id="rId9"/>
    <p:sldId id="289" r:id="rId10"/>
    <p:sldId id="275" r:id="rId11"/>
    <p:sldId id="263" r:id="rId12"/>
    <p:sldId id="284" r:id="rId13"/>
    <p:sldId id="264" r:id="rId14"/>
    <p:sldId id="290" r:id="rId15"/>
    <p:sldId id="265" r:id="rId16"/>
    <p:sldId id="277" r:id="rId17"/>
    <p:sldId id="278" r:id="rId18"/>
    <p:sldId id="292" r:id="rId19"/>
    <p:sldId id="293" r:id="rId20"/>
    <p:sldId id="283" r:id="rId21"/>
    <p:sldId id="267" r:id="rId22"/>
    <p:sldId id="280" r:id="rId23"/>
    <p:sldId id="268" r:id="rId24"/>
    <p:sldId id="281" r:id="rId25"/>
    <p:sldId id="294" r:id="rId26"/>
    <p:sldId id="285" r:id="rId27"/>
    <p:sldId id="286" r:id="rId28"/>
    <p:sldId id="295" r:id="rId29"/>
    <p:sldId id="287" r:id="rId30"/>
    <p:sldId id="288" r:id="rId31"/>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867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8292650-A959-49E7-8A3D-B3DEC186C6E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3796"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D79398C-1398-4507-A70A-4F2FA169514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D7AA60-D42C-4CF5-8DE3-89491FD57B13}" type="slidenum">
              <a:rPr lang="en-US" altLang="en-US"/>
              <a:pPr/>
              <a:t>1</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sp>
        <p:nvSpPr>
          <p:cNvPr id="717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p:cNvSpPr>
            <a:spLocks noGrp="1" noChangeArrowheads="1"/>
          </p:cNvSpPr>
          <p:nvPr>
            <p:ph type="ftr" sz="quarter" idx="11"/>
          </p:nvPr>
        </p:nvSpPr>
        <p:spPr/>
        <p:txBody>
          <a:bodyPr/>
          <a:lstStyle>
            <a:lvl1pPr algn="r">
              <a:defRPr/>
            </a:lvl1pPr>
          </a:lstStyle>
          <a:p>
            <a:pPr>
              <a:defRPr/>
            </a:pPr>
            <a:endParaRPr lang="en-US"/>
          </a:p>
        </p:txBody>
      </p:sp>
      <p:sp>
        <p:nvSpPr>
          <p:cNvPr id="12" name="Slide Number Placeholder 11"/>
          <p:cNvSpPr>
            <a:spLocks noGrp="1" noChangeArrowheads="1"/>
          </p:cNvSpPr>
          <p:nvPr>
            <p:ph type="sldNum" sz="quarter" idx="12"/>
          </p:nvPr>
        </p:nvSpPr>
        <p:spPr>
          <a:xfrm>
            <a:off x="76200" y="6248400"/>
            <a:ext cx="587375" cy="488950"/>
          </a:xfrm>
        </p:spPr>
        <p:txBody>
          <a:bodyPr anchorCtr="0"/>
          <a:lstStyle>
            <a:lvl1pPr>
              <a:defRPr/>
            </a:lvl1pPr>
          </a:lstStyle>
          <a:p>
            <a:fld id="{89AB4484-819E-42DC-8CC6-C7083020DE08}" type="slidenum">
              <a:rPr lang="en-US" altLang="en-US"/>
              <a:pPr/>
              <a:t>‹#›</a:t>
            </a:fld>
            <a:endParaRPr lang="en-US" altLang="en-US"/>
          </a:p>
        </p:txBody>
      </p:sp>
    </p:spTree>
    <p:extLst>
      <p:ext uri="{BB962C8B-B14F-4D97-AF65-F5344CB8AC3E}">
        <p14:creationId xmlns:p14="http://schemas.microsoft.com/office/powerpoint/2010/main" val="48307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49BC2CA7-F54B-48AC-831E-405EC0544848}" type="slidenum">
              <a:rPr lang="en-US" altLang="en-US"/>
              <a:pPr/>
              <a:t>‹#›</a:t>
            </a:fld>
            <a:endParaRPr lang="en-US" altLang="en-US"/>
          </a:p>
        </p:txBody>
      </p:sp>
    </p:spTree>
    <p:extLst>
      <p:ext uri="{BB962C8B-B14F-4D97-AF65-F5344CB8AC3E}">
        <p14:creationId xmlns:p14="http://schemas.microsoft.com/office/powerpoint/2010/main" val="213119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4292A941-B637-42C5-A3F7-396923C7B398}" type="slidenum">
              <a:rPr lang="en-US" altLang="en-US"/>
              <a:pPr/>
              <a:t>‹#›</a:t>
            </a:fld>
            <a:endParaRPr lang="en-US" altLang="en-US"/>
          </a:p>
        </p:txBody>
      </p:sp>
    </p:spTree>
    <p:extLst>
      <p:ext uri="{BB962C8B-B14F-4D97-AF65-F5344CB8AC3E}">
        <p14:creationId xmlns:p14="http://schemas.microsoft.com/office/powerpoint/2010/main" val="311459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F2EDA382-ABA4-4DB9-ADCA-70AE98D7C695}" type="slidenum">
              <a:rPr lang="en-US" altLang="en-US"/>
              <a:pPr/>
              <a:t>‹#›</a:t>
            </a:fld>
            <a:endParaRPr lang="en-US" altLang="en-US"/>
          </a:p>
        </p:txBody>
      </p:sp>
    </p:spTree>
    <p:extLst>
      <p:ext uri="{BB962C8B-B14F-4D97-AF65-F5344CB8AC3E}">
        <p14:creationId xmlns:p14="http://schemas.microsoft.com/office/powerpoint/2010/main" val="73626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819835CF-E271-4AA8-8D6B-A42E7984C3DE}" type="slidenum">
              <a:rPr lang="en-US" altLang="en-US"/>
              <a:pPr/>
              <a:t>‹#›</a:t>
            </a:fld>
            <a:endParaRPr lang="en-US" altLang="en-US"/>
          </a:p>
        </p:txBody>
      </p:sp>
    </p:spTree>
    <p:extLst>
      <p:ext uri="{BB962C8B-B14F-4D97-AF65-F5344CB8AC3E}">
        <p14:creationId xmlns:p14="http://schemas.microsoft.com/office/powerpoint/2010/main" val="140455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EEDC52E7-9B06-4FC0-8C41-D32543415966}" type="slidenum">
              <a:rPr lang="en-US" altLang="en-US"/>
              <a:pPr/>
              <a:t>‹#›</a:t>
            </a:fld>
            <a:endParaRPr lang="en-US" altLang="en-US"/>
          </a:p>
        </p:txBody>
      </p:sp>
    </p:spTree>
    <p:extLst>
      <p:ext uri="{BB962C8B-B14F-4D97-AF65-F5344CB8AC3E}">
        <p14:creationId xmlns:p14="http://schemas.microsoft.com/office/powerpoint/2010/main" val="140942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F7DE389F-BB87-4912-BE63-146F2881A5EB}" type="slidenum">
              <a:rPr lang="en-US" altLang="en-US"/>
              <a:pPr/>
              <a:t>‹#›</a:t>
            </a:fld>
            <a:endParaRPr lang="en-US" altLang="en-US"/>
          </a:p>
        </p:txBody>
      </p:sp>
    </p:spTree>
    <p:extLst>
      <p:ext uri="{BB962C8B-B14F-4D97-AF65-F5344CB8AC3E}">
        <p14:creationId xmlns:p14="http://schemas.microsoft.com/office/powerpoint/2010/main" val="389830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050A2555-F927-4EFD-B2B5-1C1D761DC8A2}" type="slidenum">
              <a:rPr lang="en-US" altLang="en-US"/>
              <a:pPr/>
              <a:t>‹#›</a:t>
            </a:fld>
            <a:endParaRPr lang="en-US" altLang="en-US"/>
          </a:p>
        </p:txBody>
      </p:sp>
    </p:spTree>
    <p:extLst>
      <p:ext uri="{BB962C8B-B14F-4D97-AF65-F5344CB8AC3E}">
        <p14:creationId xmlns:p14="http://schemas.microsoft.com/office/powerpoint/2010/main" val="304959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146A9472-926D-4F28-834E-252362336673}" type="slidenum">
              <a:rPr lang="en-US" altLang="en-US"/>
              <a:pPr/>
              <a:t>‹#›</a:t>
            </a:fld>
            <a:endParaRPr lang="en-US" altLang="en-US"/>
          </a:p>
        </p:txBody>
      </p:sp>
    </p:spTree>
    <p:extLst>
      <p:ext uri="{BB962C8B-B14F-4D97-AF65-F5344CB8AC3E}">
        <p14:creationId xmlns:p14="http://schemas.microsoft.com/office/powerpoint/2010/main" val="350204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CE417C44-04FD-4420-865C-9E586192ED35}" type="slidenum">
              <a:rPr lang="en-US" altLang="en-US"/>
              <a:pPr/>
              <a:t>‹#›</a:t>
            </a:fld>
            <a:endParaRPr lang="en-US" altLang="en-US"/>
          </a:p>
        </p:txBody>
      </p:sp>
    </p:spTree>
    <p:extLst>
      <p:ext uri="{BB962C8B-B14F-4D97-AF65-F5344CB8AC3E}">
        <p14:creationId xmlns:p14="http://schemas.microsoft.com/office/powerpoint/2010/main" val="87073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F5C83F65-8E43-4E28-8C48-A534EFB9A459}" type="slidenum">
              <a:rPr lang="en-US" altLang="en-US"/>
              <a:pPr/>
              <a:t>‹#›</a:t>
            </a:fld>
            <a:endParaRPr lang="en-US" altLang="en-US"/>
          </a:p>
        </p:txBody>
      </p:sp>
    </p:spTree>
    <p:extLst>
      <p:ext uri="{BB962C8B-B14F-4D97-AF65-F5344CB8AC3E}">
        <p14:creationId xmlns:p14="http://schemas.microsoft.com/office/powerpoint/2010/main" val="423948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a:p>
        </p:txBody>
      </p:sp>
      <p:sp>
        <p:nvSpPr>
          <p:cNvPr id="615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D91AF349-9C6C-4A11-B2A9-87D6F12029C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nwaygreene.com/nmsu/lpext.dll?f=FifLink&amp;t=document-frame.htm&amp;l=query&amp;iid=66b036fd.eebbfe6.0.0&amp;q=%5BGroup%20%2724-7A-6.2%27%5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egasuslaw.org/" TargetMode="External"/><Relationship Id="rId2" Type="http://schemas.openxmlformats.org/officeDocument/2006/relationships/hyperlink" Target="mailto:evmcgrath@pegasuslaw.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onwaygreene.com/nmsu/lpext.dll?f=FifLink&amp;t=document-frame.htm&amp;l=query&amp;iid=66b036fd.eebbfe6.0.0&amp;q=%5BGroup%20%2732A-6A-15%27%5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Consent and Confidentiality for Children in New Mexico</a:t>
            </a:r>
          </a:p>
        </p:txBody>
      </p:sp>
      <p:sp>
        <p:nvSpPr>
          <p:cNvPr id="3075" name="Rectangle 3"/>
          <p:cNvSpPr>
            <a:spLocks noGrp="1" noChangeArrowheads="1"/>
          </p:cNvSpPr>
          <p:nvPr>
            <p:ph type="subTitle" idx="1"/>
          </p:nvPr>
        </p:nvSpPr>
        <p:spPr/>
        <p:txBody>
          <a:bodyPr/>
          <a:lstStyle/>
          <a:p>
            <a:pPr eaLnBrk="1" hangingPunct="1"/>
            <a:r>
              <a:rPr lang="en-US" altLang="en-US" smtClean="0"/>
              <a:t>Liz McGrath</a:t>
            </a:r>
          </a:p>
          <a:p>
            <a:pPr eaLnBrk="1" hangingPunct="1"/>
            <a:r>
              <a:rPr lang="en-US" altLang="en-US" sz="1800" b="1" smtClean="0"/>
              <a:t>Executive Director</a:t>
            </a:r>
          </a:p>
          <a:p>
            <a:pPr eaLnBrk="1" hangingPunct="1"/>
            <a:r>
              <a:rPr lang="en-US" altLang="en-US" sz="1800" smtClean="0"/>
              <a:t>Pegasus Legal Services for Children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Mental Health Services</a:t>
            </a:r>
          </a:p>
        </p:txBody>
      </p:sp>
      <p:sp>
        <p:nvSpPr>
          <p:cNvPr id="3072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smtClean="0"/>
              <a:t>	Children fourteen years of age or older</a:t>
            </a:r>
          </a:p>
          <a:p>
            <a:pPr eaLnBrk="1" hangingPunct="1"/>
            <a:r>
              <a:rPr lang="en-US" altLang="en-US" smtClean="0"/>
              <a:t>Can consent to psychotropic medications with the informed consent of the child and </a:t>
            </a:r>
            <a:r>
              <a:rPr lang="en-US" altLang="en-US" u="sng" smtClean="0"/>
              <a:t>notice</a:t>
            </a:r>
            <a:r>
              <a:rPr lang="en-US" altLang="en-US" smtClean="0"/>
              <a:t> to parent. </a:t>
            </a:r>
          </a:p>
          <a:p>
            <a:pPr eaLnBrk="1" hangingPunct="1"/>
            <a:r>
              <a:rPr lang="en-US" altLang="en-US" smtClean="0"/>
              <a:t>If a child 14+ lacks capacity, there is a process for a parent to act as a surrogate without a court order (Children’s Mental Health Code NMSA </a:t>
            </a:r>
            <a:r>
              <a:rPr lang="en-US" altLang="en-US" smtClean="0">
                <a:cs typeface="Arial" panose="020B0604020202020204" pitchFamily="34" charset="0"/>
              </a:rPr>
              <a:t>§32A-6A-1</a:t>
            </a:r>
            <a:r>
              <a:rPr lang="en-US" altLang="en-US" smtClean="0"/>
              <a:t>).</a:t>
            </a:r>
          </a:p>
          <a:p>
            <a:pPr eaLnBrk="1" hangingPunct="1">
              <a:buFont typeface="Wingdings" panose="05000000000000000000" pitchFamily="2" charset="2"/>
              <a:buNone/>
            </a:pPr>
            <a:endParaRPr lang="en-US" altLang="en-US" smtClean="0"/>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z="3200" smtClean="0"/>
              <a:t>Homeless Youth and Youth Who are Parents</a:t>
            </a:r>
          </a:p>
        </p:txBody>
      </p:sp>
      <p:sp>
        <p:nvSpPr>
          <p:cNvPr id="1433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smtClean="0"/>
              <a:t>	</a:t>
            </a:r>
            <a:r>
              <a:rPr lang="en-US" altLang="en-US" b="1" smtClean="0">
                <a:hlinkClick r:id="rId2"/>
              </a:rPr>
              <a:t>Consent to health care for certain minors fourteen years of age or older.</a:t>
            </a:r>
            <a:endParaRPr lang="en-US" altLang="en-US" b="1" smtClean="0"/>
          </a:p>
          <a:p>
            <a:pPr eaLnBrk="1" hangingPunct="1">
              <a:buFont typeface="Wingdings" panose="05000000000000000000" pitchFamily="2" charset="2"/>
              <a:buNone/>
            </a:pPr>
            <a:r>
              <a:rPr lang="en-US" altLang="en-US" smtClean="0"/>
              <a:t>	An unemancipated minor fourteen years of age or older who has capacity to consent may give consent for medically necessary health care under certain circumstances.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z="3200" smtClean="0"/>
              <a:t>Homeless Youth and Youth Who are Parents</a:t>
            </a:r>
          </a:p>
        </p:txBody>
      </p:sp>
      <p:sp>
        <p:nvSpPr>
          <p:cNvPr id="40963"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(1)     living apart from the minor's parents or 	    legal guardian; or</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(2)     the parent of a child</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Confidentiality</a:t>
            </a:r>
          </a:p>
        </p:txBody>
      </p:sp>
      <p:sp>
        <p:nvSpPr>
          <p:cNvPr id="15363" name="Rectangle 3"/>
          <p:cNvSpPr>
            <a:spLocks noGrp="1" noChangeArrowheads="1"/>
          </p:cNvSpPr>
          <p:nvPr>
            <p:ph type="body" idx="1"/>
          </p:nvPr>
        </p:nvSpPr>
        <p:spPr/>
        <p:txBody>
          <a:bodyPr/>
          <a:lstStyle/>
          <a:p>
            <a:pPr eaLnBrk="1" hangingPunct="1"/>
            <a:r>
              <a:rPr lang="en-US" altLang="en-US" sz="2400" smtClean="0"/>
              <a:t>Right to control access to health care and mental health care information.</a:t>
            </a:r>
          </a:p>
          <a:p>
            <a:pPr eaLnBrk="1" hangingPunct="1"/>
            <a:r>
              <a:rPr lang="en-US" altLang="en-US" sz="2400" smtClean="0"/>
              <a:t>Requirement on health care provider not to release information about the patient except as allowed by law.</a:t>
            </a:r>
          </a:p>
          <a:p>
            <a:pPr eaLnBrk="1" hangingPunct="1"/>
            <a:r>
              <a:rPr lang="en-US" altLang="en-US" sz="2400" smtClean="0"/>
              <a:t>Complicated concept as applied to children.</a:t>
            </a:r>
          </a:p>
          <a:p>
            <a:pPr eaLnBrk="1" hangingPunct="1"/>
            <a:r>
              <a:rPr lang="en-US" altLang="en-US" sz="2400" smtClean="0"/>
              <a:t>Services provided by school district employees to students require separate analysis.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AutoShape 2"/>
          <p:cNvSpPr>
            <a:spLocks noGrp="1" noChangeArrowheads="1"/>
          </p:cNvSpPr>
          <p:nvPr>
            <p:ph type="title" idx="4294967295"/>
          </p:nvPr>
        </p:nvSpPr>
        <p:spPr/>
        <p:txBody>
          <a:bodyPr/>
          <a:lstStyle/>
          <a:p>
            <a:pPr eaLnBrk="1" hangingPunct="1"/>
            <a:r>
              <a:rPr lang="en-US" altLang="en-US" smtClean="0"/>
              <a:t>Confidentiality</a:t>
            </a:r>
          </a:p>
        </p:txBody>
      </p:sp>
      <p:sp>
        <p:nvSpPr>
          <p:cNvPr id="15363" name="Rectangle 3"/>
          <p:cNvSpPr>
            <a:spLocks noGrp="1" noChangeArrowheads="1"/>
          </p:cNvSpPr>
          <p:nvPr>
            <p:ph type="body" idx="4294967295"/>
          </p:nvPr>
        </p:nvSpPr>
        <p:spPr/>
        <p:txBody>
          <a:bodyPr/>
          <a:lstStyle/>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b="1" smtClean="0"/>
              <a:t>Laws affecting minors’ rights to confidentiality:</a:t>
            </a:r>
          </a:p>
          <a:p>
            <a:pPr lvl="1" eaLnBrk="1" hangingPunct="1"/>
            <a:r>
              <a:rPr lang="en-US" altLang="en-US" smtClean="0"/>
              <a:t>HIPAA</a:t>
            </a:r>
          </a:p>
          <a:p>
            <a:pPr lvl="1" eaLnBrk="1" hangingPunct="1"/>
            <a:r>
              <a:rPr lang="en-US" altLang="en-US" smtClean="0"/>
              <a:t>FERPA</a:t>
            </a:r>
          </a:p>
          <a:p>
            <a:pPr lvl="1" eaLnBrk="1" hangingPunct="1"/>
            <a:r>
              <a:rPr lang="en-US" altLang="en-US" smtClean="0"/>
              <a:t>State Laws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z="3200" smtClean="0"/>
              <a:t>Health Insurance Portability and Accountability Act/ HIPAA</a:t>
            </a:r>
          </a:p>
        </p:txBody>
      </p:sp>
      <p:sp>
        <p:nvSpPr>
          <p:cNvPr id="17411" name="Rectangle 3"/>
          <p:cNvSpPr>
            <a:spLocks noGrp="1" noChangeArrowheads="1"/>
          </p:cNvSpPr>
          <p:nvPr>
            <p:ph type="body" idx="1"/>
          </p:nvPr>
        </p:nvSpPr>
        <p:spPr/>
        <p:txBody>
          <a:bodyPr/>
          <a:lstStyle/>
          <a:p>
            <a:pPr eaLnBrk="1" hangingPunct="1"/>
            <a:endParaRPr lang="en-US" altLang="en-US" sz="3600" smtClean="0"/>
          </a:p>
          <a:p>
            <a:pPr eaLnBrk="1" hangingPunct="1">
              <a:buFont typeface="Wingdings" panose="05000000000000000000" pitchFamily="2" charset="2"/>
              <a:buNone/>
            </a:pPr>
            <a:r>
              <a:rPr lang="en-US" altLang="en-US" sz="3600" smtClean="0"/>
              <a:t>	Generally a parent has access to their child’s medical records. 45 CFR 164.502(g)</a:t>
            </a:r>
          </a:p>
          <a:p>
            <a:pPr eaLnBrk="1" hangingPunct="1"/>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sz="3200" smtClean="0"/>
              <a:t>Health Insurance Portability and Accountability Act/ HIPAA</a:t>
            </a:r>
          </a:p>
        </p:txBody>
      </p:sp>
      <p:sp>
        <p:nvSpPr>
          <p:cNvPr id="3379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3200" smtClean="0"/>
              <a:t>Exceptions:</a:t>
            </a:r>
          </a:p>
          <a:p>
            <a:pPr eaLnBrk="1" hangingPunct="1">
              <a:buFont typeface="Wingdings" panose="05000000000000000000" pitchFamily="2" charset="2"/>
              <a:buNone/>
            </a:pPr>
            <a:r>
              <a:rPr lang="en-US" altLang="en-US" sz="3600" smtClean="0"/>
              <a:t>	</a:t>
            </a:r>
            <a:r>
              <a:rPr lang="en-US" altLang="en-US" smtClean="0"/>
              <a:t>a.  Minor consents to care and consent of 	parent not required under state law;</a:t>
            </a:r>
          </a:p>
          <a:p>
            <a:pPr eaLnBrk="1" hangingPunct="1">
              <a:buFont typeface="Wingdings" panose="05000000000000000000" pitchFamily="2" charset="2"/>
              <a:buNone/>
            </a:pPr>
            <a:endParaRPr lang="en-US" altLang="en-US" sz="1200" smtClean="0"/>
          </a:p>
          <a:p>
            <a:pPr eaLnBrk="1" hangingPunct="1">
              <a:buFont typeface="Wingdings" panose="05000000000000000000" pitchFamily="2" charset="2"/>
              <a:buNone/>
            </a:pPr>
            <a:r>
              <a:rPr lang="en-US" altLang="en-US" smtClean="0"/>
              <a:t>	b.  Minor obtains care at direction of a court;</a:t>
            </a:r>
          </a:p>
          <a:p>
            <a:pPr eaLnBrk="1" hangingPunct="1">
              <a:buFont typeface="Wingdings" panose="05000000000000000000" pitchFamily="2" charset="2"/>
              <a:buNone/>
            </a:pPr>
            <a:endParaRPr lang="en-US" altLang="en-US" sz="1000" smtClean="0"/>
          </a:p>
          <a:p>
            <a:pPr eaLnBrk="1" hangingPunct="1">
              <a:buFont typeface="Wingdings" panose="05000000000000000000" pitchFamily="2" charset="2"/>
              <a:buNone/>
            </a:pPr>
            <a:r>
              <a:rPr lang="en-US" altLang="en-US" smtClean="0"/>
              <a:t>	c.  Parent agrees to confidential relationship;</a:t>
            </a:r>
          </a:p>
          <a:p>
            <a:pPr eaLnBrk="1" hangingPunct="1">
              <a:buFont typeface="Wingdings" panose="05000000000000000000" pitchFamily="2" charset="2"/>
              <a:buNone/>
            </a:pPr>
            <a:r>
              <a:rPr lang="en-US" alt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z="3200" smtClean="0"/>
              <a:t>Health Insurance Portability and Accountability Act/ HIPAA</a:t>
            </a:r>
          </a:p>
        </p:txBody>
      </p:sp>
      <p:sp>
        <p:nvSpPr>
          <p:cNvPr id="34819"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smtClean="0"/>
          </a:p>
          <a:p>
            <a:pPr eaLnBrk="1" hangingPunct="1"/>
            <a:r>
              <a:rPr lang="en-US" altLang="en-US" smtClean="0"/>
              <a:t>Still have to look to state law –</a:t>
            </a:r>
          </a:p>
          <a:p>
            <a:pPr lvl="1" eaLnBrk="1" hangingPunct="1"/>
            <a:r>
              <a:rPr lang="en-US" altLang="en-US" sz="2800" smtClean="0"/>
              <a:t>If state permits or denies access state law controls</a:t>
            </a:r>
          </a:p>
          <a:p>
            <a:pPr lvl="1" eaLnBrk="1" hangingPunct="1"/>
            <a:r>
              <a:rPr lang="en-US" altLang="en-US" sz="2800" smtClean="0"/>
              <a:t>If state law is silent, provider may 		     exercise professional judgment</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US" altLang="en-US" sz="3200" smtClean="0"/>
              <a:t>FERPA: 20 U.S.C.1232; </a:t>
            </a:r>
            <a:br>
              <a:rPr lang="en-US" altLang="en-US" sz="3200" smtClean="0"/>
            </a:br>
            <a:r>
              <a:rPr lang="en-US" altLang="en-US" sz="3200" smtClean="0"/>
              <a:t>34 C.F.R. Part 99 </a:t>
            </a:r>
          </a:p>
        </p:txBody>
      </p:sp>
      <p:sp>
        <p:nvSpPr>
          <p:cNvPr id="20483" name="Rectangle 3"/>
          <p:cNvSpPr>
            <a:spLocks noGrp="1" noChangeArrowheads="1"/>
          </p:cNvSpPr>
          <p:nvPr>
            <p:ph type="body" idx="1"/>
          </p:nvPr>
        </p:nvSpPr>
        <p:spPr/>
        <p:txBody>
          <a:bodyPr/>
          <a:lstStyle/>
          <a:p>
            <a:endParaRPr lang="en-US" altLang="en-US" smtClean="0"/>
          </a:p>
          <a:p>
            <a:r>
              <a:rPr lang="en-US" altLang="en-US" smtClean="0"/>
              <a:t>FERPA gives parents right to access student’s records and there is </a:t>
            </a:r>
            <a:r>
              <a:rPr lang="en-US" altLang="en-US" u="sng" smtClean="0"/>
              <a:t>no state law exception.</a:t>
            </a:r>
          </a:p>
        </p:txBody>
      </p:sp>
      <p:sp>
        <p:nvSpPr>
          <p:cNvPr id="20484" name="AutoShape 4"/>
          <p:cNvSpPr>
            <a:spLocks noChangeArrowheads="1"/>
          </p:cNvSpPr>
          <p:nvPr/>
        </p:nvSpPr>
        <p:spPr bwMode="auto">
          <a:xfrm>
            <a:off x="914400" y="9144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pPr>
            <a:r>
              <a:rPr lang="en-US" altLang="en-US" sz="3200">
                <a:solidFill>
                  <a:schemeClr val="tx2"/>
                </a:solidFill>
              </a:rPr>
              <a:t> </a:t>
            </a:r>
            <a:endParaRPr lang="en-US" altLang="en-US" sz="3200" b="1">
              <a:solidFill>
                <a:schemeClr val="tx2"/>
              </a:solidFill>
            </a:endParaRPr>
          </a:p>
        </p:txBody>
      </p:sp>
      <p:sp>
        <p:nvSpPr>
          <p:cNvPr id="20485" name="Rectangle 5"/>
          <p:cNvSpPr>
            <a:spLocks noChangeArrowheads="1"/>
          </p:cNvSpPr>
          <p:nvPr/>
        </p:nvSpPr>
        <p:spPr bwMode="auto">
          <a:xfrm>
            <a:off x="990600" y="25146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nSpc>
                <a:spcPct val="90000"/>
              </a:lnSpc>
            </a:pPr>
            <a:endParaRPr lang="en-US"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en-US" altLang="en-US" sz="3200" smtClean="0"/>
              <a:t>FERPA: 20 U.S.C.1232; </a:t>
            </a:r>
            <a:br>
              <a:rPr lang="en-US" altLang="en-US" sz="3200" smtClean="0"/>
            </a:br>
            <a:r>
              <a:rPr lang="en-US" altLang="en-US" sz="3200" smtClean="0"/>
              <a:t>34 C.F.R. Part 99 </a:t>
            </a:r>
          </a:p>
        </p:txBody>
      </p:sp>
      <p:sp>
        <p:nvSpPr>
          <p:cNvPr id="21507" name="Rectangle 3"/>
          <p:cNvSpPr>
            <a:spLocks noGrp="1" noChangeArrowheads="1"/>
          </p:cNvSpPr>
          <p:nvPr>
            <p:ph type="body" idx="1"/>
          </p:nvPr>
        </p:nvSpPr>
        <p:spPr/>
        <p:txBody>
          <a:bodyPr/>
          <a:lstStyle/>
          <a:p>
            <a:r>
              <a:rPr lang="en-US" altLang="en-US" sz="2400" smtClean="0"/>
              <a:t>FERPA does not allow schools to protect health information differently than other school information when it is created by school personnel.</a:t>
            </a:r>
          </a:p>
          <a:p>
            <a:r>
              <a:rPr lang="en-US" altLang="en-US" sz="2400" smtClean="0"/>
              <a:t>Must determine whether a school based health center is separate from school.  Will be considered separate if it is clear that health care provider owns the medical practice and controls medical records.  In other words, site of service is not controlling.</a:t>
            </a:r>
          </a:p>
        </p:txBody>
      </p:sp>
      <p:sp>
        <p:nvSpPr>
          <p:cNvPr id="21508" name="AutoShape 4"/>
          <p:cNvSpPr>
            <a:spLocks noChangeArrowheads="1"/>
          </p:cNvSpPr>
          <p:nvPr/>
        </p:nvSpPr>
        <p:spPr bwMode="auto">
          <a:xfrm>
            <a:off x="914400" y="9144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pPr>
            <a:r>
              <a:rPr lang="en-US" altLang="en-US" sz="3200">
                <a:solidFill>
                  <a:schemeClr val="tx2"/>
                </a:solidFill>
              </a:rPr>
              <a:t> </a:t>
            </a:r>
            <a:endParaRPr lang="en-US" altLang="en-US" sz="3200" b="1">
              <a:solidFill>
                <a:schemeClr val="tx2"/>
              </a:solidFill>
            </a:endParaRPr>
          </a:p>
        </p:txBody>
      </p:sp>
      <p:sp>
        <p:nvSpPr>
          <p:cNvPr id="21509" name="Rectangle 5"/>
          <p:cNvSpPr>
            <a:spLocks noChangeArrowheads="1"/>
          </p:cNvSpPr>
          <p:nvPr/>
        </p:nvSpPr>
        <p:spPr bwMode="auto">
          <a:xfrm>
            <a:off x="990600" y="25146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nSpc>
                <a:spcPct val="90000"/>
              </a:lnSpc>
            </a:pPr>
            <a:endParaRPr lang="en-US"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Overview</a:t>
            </a:r>
          </a:p>
        </p:txBody>
      </p:sp>
      <p:sp>
        <p:nvSpPr>
          <p:cNvPr id="8195"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Multiple laws are relevant to figuring out what care children can consent to on their own and whether that care can be confidential.</a:t>
            </a:r>
          </a:p>
          <a:p>
            <a:pPr eaLnBrk="1" hangingPunct="1"/>
            <a:r>
              <a:rPr lang="en-US" altLang="en-US" smtClean="0"/>
              <a:t>NM policy choices:  reproductive health care, mental health care, and medically necessary health care for homeless teens and teens who are parents.</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Relevant NM Laws</a:t>
            </a:r>
          </a:p>
        </p:txBody>
      </p:sp>
      <p:sp>
        <p:nvSpPr>
          <p:cNvPr id="22531"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sz="1600" smtClean="0"/>
          </a:p>
          <a:p>
            <a:pPr eaLnBrk="1" hangingPunct="1">
              <a:buFont typeface="Wingdings" panose="05000000000000000000" pitchFamily="2" charset="2"/>
              <a:buNone/>
            </a:pPr>
            <a:r>
              <a:rPr lang="en-US" altLang="en-US" smtClean="0"/>
              <a:t>Reproductive Health 24-1-9, 9.4, 13, 13.1</a:t>
            </a:r>
            <a:endParaRPr lang="en-US" altLang="en-US" sz="1600" smtClean="0"/>
          </a:p>
          <a:p>
            <a:pPr eaLnBrk="1" hangingPunct="1">
              <a:buFont typeface="Wingdings" panose="05000000000000000000" pitchFamily="2" charset="2"/>
              <a:buNone/>
            </a:pPr>
            <a:endParaRPr lang="en-US" altLang="en-US" sz="1600" smtClean="0"/>
          </a:p>
          <a:p>
            <a:pPr eaLnBrk="1" hangingPunct="1">
              <a:buFont typeface="Wingdings" panose="05000000000000000000" pitchFamily="2" charset="2"/>
              <a:buNone/>
            </a:pPr>
            <a:r>
              <a:rPr lang="en-US" altLang="en-US" smtClean="0"/>
              <a:t>Children’s Mental Health 32A-6A-1</a:t>
            </a:r>
          </a:p>
          <a:p>
            <a:pPr eaLnBrk="1" hangingPunct="1">
              <a:buFont typeface="Wingdings" panose="05000000000000000000" pitchFamily="2" charset="2"/>
              <a:buNone/>
            </a:pPr>
            <a:endParaRPr lang="en-US" altLang="en-US" sz="1600" smtClean="0"/>
          </a:p>
          <a:p>
            <a:pPr eaLnBrk="1" hangingPunct="1">
              <a:buFont typeface="Wingdings" panose="05000000000000000000" pitchFamily="2" charset="2"/>
              <a:buNone/>
            </a:pPr>
            <a:r>
              <a:rPr lang="en-US" altLang="en-US" smtClean="0"/>
              <a:t>Consent to health-care for certain minors</a:t>
            </a:r>
          </a:p>
          <a:p>
            <a:pPr eaLnBrk="1" hangingPunct="1">
              <a:buFont typeface="Wingdings" panose="05000000000000000000" pitchFamily="2" charset="2"/>
              <a:buNone/>
            </a:pPr>
            <a:r>
              <a:rPr lang="en-US" altLang="en-US" smtClean="0"/>
              <a:t>24-7A-6.2</a:t>
            </a:r>
          </a:p>
          <a:p>
            <a:pPr eaLnBrk="1" hangingPunct="1">
              <a:buFont typeface="Wingdings" panose="05000000000000000000" pitchFamily="2" charset="2"/>
              <a:buNone/>
            </a:pPr>
            <a:endParaRPr lang="en-US"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NM Laws on Confidentiality </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smtClean="0"/>
              <a:t>Reproductive Health Care</a:t>
            </a:r>
          </a:p>
          <a:p>
            <a:pPr eaLnBrk="1" hangingPunct="1">
              <a:lnSpc>
                <a:spcPct val="90000"/>
              </a:lnSpc>
              <a:buFont typeface="Wingdings" panose="05000000000000000000" pitchFamily="2" charset="2"/>
              <a:buNone/>
            </a:pPr>
            <a:endParaRPr lang="en-US" altLang="en-US" sz="1600" smtClean="0"/>
          </a:p>
          <a:p>
            <a:pPr lvl="1" eaLnBrk="1" hangingPunct="1">
              <a:lnSpc>
                <a:spcPct val="90000"/>
              </a:lnSpc>
            </a:pPr>
            <a:r>
              <a:rPr lang="en-US" altLang="en-US" smtClean="0"/>
              <a:t>Generally, NM law specifically addresses consent and is silent as to confidentiality.</a:t>
            </a:r>
          </a:p>
          <a:p>
            <a:pPr lvl="1" eaLnBrk="1" hangingPunct="1">
              <a:lnSpc>
                <a:spcPct val="90000"/>
              </a:lnSpc>
              <a:buFontTx/>
              <a:buNone/>
            </a:pPr>
            <a:endParaRPr lang="en-US" altLang="en-US" sz="1600" smtClean="0"/>
          </a:p>
          <a:p>
            <a:pPr lvl="1" eaLnBrk="1" hangingPunct="1">
              <a:lnSpc>
                <a:spcPct val="90000"/>
              </a:lnSpc>
            </a:pPr>
            <a:r>
              <a:rPr lang="en-US" altLang="en-US" smtClean="0"/>
              <a:t>Exception: test results for sexually transmitted diseases may be released to both the subject of the test or the subject's legally authorized representative, guardian or legal custodian.  NMSA 24-1-9.4   </a:t>
            </a:r>
          </a:p>
          <a:p>
            <a:pPr eaLnBrk="1" hangingPunct="1">
              <a:lnSpc>
                <a:spcPct val="90000"/>
              </a:lnSpc>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NM Laws on Confidentiality</a:t>
            </a:r>
          </a:p>
        </p:txBody>
      </p:sp>
      <p:sp>
        <p:nvSpPr>
          <p:cNvPr id="36867" name="Rectangle 3"/>
          <p:cNvSpPr>
            <a:spLocks noGrp="1" noChangeArrowheads="1"/>
          </p:cNvSpPr>
          <p:nvPr>
            <p:ph type="body" idx="1"/>
          </p:nvPr>
        </p:nvSpPr>
        <p:spPr/>
        <p:txBody>
          <a:bodyPr/>
          <a:lstStyle/>
          <a:p>
            <a:pPr eaLnBrk="1" hangingPunct="1"/>
            <a:r>
              <a:rPr lang="en-US" altLang="en-US" smtClean="0"/>
              <a:t>Uniform Health Care Decisions Act:</a:t>
            </a:r>
          </a:p>
          <a:p>
            <a:pPr marL="400050" lvl="1" indent="0" eaLnBrk="1" hangingPunct="1">
              <a:buFontTx/>
              <a:buNone/>
            </a:pPr>
            <a:r>
              <a:rPr lang="en-US" altLang="en-US" smtClean="0"/>
              <a:t>Consent to health care for certain minors fourteen years of age or older (Homeless Youth and Youth Who are Parents)</a:t>
            </a:r>
          </a:p>
          <a:p>
            <a:pPr eaLnBrk="1" hangingPunct="1">
              <a:buFont typeface="Wingdings" panose="05000000000000000000" pitchFamily="2" charset="2"/>
              <a:buNone/>
            </a:pPr>
            <a:endParaRPr lang="en-US" altLang="en-US" smtClean="0"/>
          </a:p>
          <a:p>
            <a:pPr lvl="2" eaLnBrk="1" hangingPunct="1">
              <a:buFont typeface="Wingdings" panose="05000000000000000000" pitchFamily="2" charset="2"/>
              <a:buNone/>
            </a:pPr>
            <a:r>
              <a:rPr lang="en-US" altLang="en-US" sz="2800" smtClean="0"/>
              <a:t>- Statute is silent as to confidentiality.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z="3200" smtClean="0"/>
              <a:t>Confidentiality for Mental Health Care</a:t>
            </a:r>
          </a:p>
        </p:txBody>
      </p:sp>
      <p:sp>
        <p:nvSpPr>
          <p:cNvPr id="1945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smtClean="0"/>
              <a:t>	Child under 14:</a:t>
            </a:r>
          </a:p>
          <a:p>
            <a:pPr eaLnBrk="1" hangingPunct="1">
              <a:buFont typeface="Wingdings" panose="05000000000000000000" pitchFamily="2" charset="2"/>
              <a:buNone/>
            </a:pPr>
            <a:r>
              <a:rPr lang="en-US" altLang="en-US" smtClean="0"/>
              <a:t>	When the child is under fourteen years of age, the child's legal custodian is authorized to consent to disclosure on behalf of the child.  Information shall also be disclosed to a court-appointed guardian ad litem without consent of the child or the child's legal custodian.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z="3200" smtClean="0"/>
              <a:t>Confidentiality for Mental Health Care</a:t>
            </a:r>
          </a:p>
        </p:txBody>
      </p:sp>
      <p:sp>
        <p:nvSpPr>
          <p:cNvPr id="2662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a:t>
            </a:r>
            <a:r>
              <a:rPr lang="en-US" altLang="en-US" b="1" smtClean="0"/>
              <a:t>Child 14 and older:</a:t>
            </a:r>
          </a:p>
          <a:p>
            <a:pPr eaLnBrk="1" hangingPunct="1">
              <a:buFont typeface="Wingdings" panose="05000000000000000000" pitchFamily="2" charset="2"/>
              <a:buNone/>
            </a:pPr>
            <a:r>
              <a:rPr lang="en-US" altLang="en-US" smtClean="0"/>
              <a:t>	A child fourteen years of age or older with capacity to consent to disclosure of confidential information shall have the right to consent to disclosure of mental health records.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idx="4294967295"/>
          </p:nvPr>
        </p:nvSpPr>
        <p:spPr/>
        <p:txBody>
          <a:bodyPr/>
          <a:lstStyle/>
          <a:p>
            <a:pPr eaLnBrk="1" hangingPunct="1"/>
            <a:r>
              <a:rPr lang="en-US" altLang="en-US" sz="3200" smtClean="0"/>
              <a:t>Confidentiality for Mental Health Care</a:t>
            </a:r>
          </a:p>
        </p:txBody>
      </p:sp>
      <p:sp>
        <p:nvSpPr>
          <p:cNvPr id="27651" name="Rectangle 3"/>
          <p:cNvSpPr>
            <a:spLocks noGrp="1" noChangeArrowheads="1"/>
          </p:cNvSpPr>
          <p:nvPr>
            <p:ph type="body" idx="4294967295"/>
          </p:nvPr>
        </p:nvSpPr>
        <p:spPr/>
        <p:txBody>
          <a:bodyPr/>
          <a:lstStyle/>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a:t>
            </a:r>
            <a:r>
              <a:rPr lang="en-US" altLang="en-US" b="1" smtClean="0"/>
              <a:t>Child 14 and older:</a:t>
            </a:r>
          </a:p>
          <a:p>
            <a:pPr eaLnBrk="1" hangingPunct="1">
              <a:buFont typeface="Wingdings" panose="05000000000000000000" pitchFamily="2" charset="2"/>
              <a:buNone/>
            </a:pPr>
            <a:r>
              <a:rPr lang="en-US" altLang="en-US" smtClean="0"/>
              <a:t>	Parents have right to access a summary of therapy notes but not notes themselves.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Christie</a:t>
            </a:r>
          </a:p>
        </p:txBody>
      </p:sp>
      <p:sp>
        <p:nvSpPr>
          <p:cNvPr id="2867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Christie, 15 years old, ran away from home 3 months ago. She has been living with a friend’s family.  Christie has some health problems but is being told she cannot access treatment without authorization from her parent or legal guardian.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mtClean="0"/>
              <a:t>Christie</a:t>
            </a:r>
          </a:p>
        </p:txBody>
      </p:sp>
      <p:sp>
        <p:nvSpPr>
          <p:cNvPr id="29699"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400" smtClean="0"/>
              <a:t>	</a:t>
            </a:r>
          </a:p>
          <a:p>
            <a:pPr eaLnBrk="1" hangingPunct="1">
              <a:lnSpc>
                <a:spcPct val="80000"/>
              </a:lnSpc>
              <a:buFont typeface="Wingdings" panose="05000000000000000000" pitchFamily="2" charset="2"/>
              <a:buNone/>
            </a:pPr>
            <a:r>
              <a:rPr lang="en-US" altLang="en-US" sz="2400" smtClean="0"/>
              <a:t>	</a:t>
            </a:r>
            <a:r>
              <a:rPr lang="en-US" altLang="en-US" smtClean="0"/>
              <a:t>Christie says she is four months pregnant and having abdominal pain.  </a:t>
            </a:r>
          </a:p>
          <a:p>
            <a:pPr eaLnBrk="1" hangingPunct="1">
              <a:lnSpc>
                <a:spcPct val="80000"/>
              </a:lnSpc>
              <a:buFont typeface="Wingdings" panose="05000000000000000000" pitchFamily="2" charset="2"/>
              <a:buNone/>
            </a:pPr>
            <a:endParaRPr lang="en-US" altLang="en-US" smtClean="0"/>
          </a:p>
          <a:p>
            <a:pPr eaLnBrk="1" hangingPunct="1">
              <a:lnSpc>
                <a:spcPct val="80000"/>
              </a:lnSpc>
              <a:buFont typeface="Wingdings" panose="05000000000000000000" pitchFamily="2" charset="2"/>
              <a:buNone/>
            </a:pPr>
            <a:r>
              <a:rPr lang="en-US" altLang="en-US" smtClean="0"/>
              <a:t>		Can Christie consent to treatment?</a:t>
            </a:r>
          </a:p>
          <a:p>
            <a:pPr eaLnBrk="1" hangingPunct="1">
              <a:lnSpc>
                <a:spcPct val="80000"/>
              </a:lnSpc>
              <a:buFont typeface="Wingdings" panose="05000000000000000000" pitchFamily="2" charset="2"/>
              <a:buNone/>
            </a:pPr>
            <a:r>
              <a:rPr lang="en-US" altLang="en-US" smtClean="0"/>
              <a:t>		Will the treatment be confidential?</a:t>
            </a:r>
          </a:p>
          <a:p>
            <a:pPr eaLnBrk="1" hangingPunct="1">
              <a:lnSpc>
                <a:spcPct val="80000"/>
              </a:lnSpc>
              <a:buFont typeface="Wingdings" panose="05000000000000000000" pitchFamily="2" charset="2"/>
              <a:buNone/>
            </a:pPr>
            <a:endParaRPr lang="en-US" altLang="en-US" smtClean="0"/>
          </a:p>
          <a:p>
            <a:pPr eaLnBrk="1" hangingPunct="1">
              <a:lnSpc>
                <a:spcPct val="80000"/>
              </a:lnSpc>
              <a:buFont typeface="Wingdings" panose="05000000000000000000" pitchFamily="2" charset="2"/>
              <a:buNone/>
            </a:pPr>
            <a:r>
              <a:rPr lang="en-US" altLang="en-US" sz="2400" smtClean="0"/>
              <a:t>	</a:t>
            </a:r>
            <a:endParaRPr lang="en-US" altLang="en-US" sz="1400" smtClean="0"/>
          </a:p>
          <a:p>
            <a:pPr eaLnBrk="1" hangingPunct="1">
              <a:lnSpc>
                <a:spcPct val="80000"/>
              </a:lnSpc>
              <a:buFont typeface="Wingdings" panose="05000000000000000000" pitchFamily="2" charset="2"/>
              <a:buNone/>
            </a:pPr>
            <a:r>
              <a:rPr lang="en-US" altLang="en-US" sz="240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idx="4294967295"/>
          </p:nvPr>
        </p:nvSpPr>
        <p:spPr/>
        <p:txBody>
          <a:bodyPr/>
          <a:lstStyle/>
          <a:p>
            <a:pPr eaLnBrk="1" hangingPunct="1"/>
            <a:r>
              <a:rPr lang="en-US" altLang="en-US" smtClean="0"/>
              <a:t>Christie</a:t>
            </a:r>
          </a:p>
        </p:txBody>
      </p:sp>
      <p:sp>
        <p:nvSpPr>
          <p:cNvPr id="30723" name="Rectangle 3"/>
          <p:cNvSpPr>
            <a:spLocks noGrp="1" noChangeArrowheads="1"/>
          </p:cNvSpPr>
          <p:nvPr>
            <p:ph type="body" idx="4294967295"/>
          </p:nvPr>
        </p:nvSpPr>
        <p:spPr/>
        <p:txBody>
          <a:bodyPr/>
          <a:lstStyle/>
          <a:p>
            <a:pPr eaLnBrk="1" hangingPunct="1">
              <a:lnSpc>
                <a:spcPct val="90000"/>
              </a:lnSpc>
              <a:buFont typeface="Wingdings" panose="05000000000000000000" pitchFamily="2" charset="2"/>
              <a:buNone/>
            </a:pPr>
            <a:r>
              <a:rPr lang="en-US" altLang="en-US" sz="2400" smtClean="0"/>
              <a:t>	</a:t>
            </a:r>
          </a:p>
          <a:p>
            <a:pPr eaLnBrk="1" hangingPunct="1">
              <a:lnSpc>
                <a:spcPct val="90000"/>
              </a:lnSpc>
              <a:buFont typeface="Wingdings" panose="05000000000000000000" pitchFamily="2" charset="2"/>
              <a:buNone/>
            </a:pPr>
            <a:r>
              <a:rPr lang="en-US" altLang="en-US" sz="2400" smtClean="0"/>
              <a:t>	</a:t>
            </a:r>
            <a:r>
              <a:rPr lang="en-US" altLang="en-US" smtClean="0"/>
              <a:t>Christie has a urinary tract infection.</a:t>
            </a:r>
          </a:p>
          <a:p>
            <a:pPr eaLnBrk="1" hangingPunct="1">
              <a:lnSpc>
                <a:spcPct val="90000"/>
              </a:lnSpc>
              <a:buFont typeface="Wingdings" panose="05000000000000000000" pitchFamily="2" charset="2"/>
              <a:buNone/>
            </a:pPr>
            <a:endParaRPr lang="en-US" altLang="en-US" smtClean="0"/>
          </a:p>
          <a:p>
            <a:pPr eaLnBrk="1" hangingPunct="1">
              <a:lnSpc>
                <a:spcPct val="90000"/>
              </a:lnSpc>
              <a:buFont typeface="Wingdings" panose="05000000000000000000" pitchFamily="2" charset="2"/>
              <a:buNone/>
            </a:pPr>
            <a:r>
              <a:rPr lang="en-US" altLang="en-US" smtClean="0"/>
              <a:t>		Can Christie consent to treatment?</a:t>
            </a:r>
          </a:p>
          <a:p>
            <a:pPr eaLnBrk="1" hangingPunct="1">
              <a:lnSpc>
                <a:spcPct val="90000"/>
              </a:lnSpc>
              <a:buFont typeface="Wingdings" panose="05000000000000000000" pitchFamily="2" charset="2"/>
              <a:buNone/>
            </a:pPr>
            <a:r>
              <a:rPr lang="en-US" altLang="en-US" smtClean="0"/>
              <a:t>		Will the treatment be confidential?</a:t>
            </a:r>
          </a:p>
          <a:p>
            <a:pPr eaLnBrk="1" hangingPunct="1">
              <a:lnSpc>
                <a:spcPct val="90000"/>
              </a:lnSpc>
              <a:buFont typeface="Wingdings" panose="05000000000000000000" pitchFamily="2" charset="2"/>
              <a:buNone/>
            </a:pPr>
            <a:endParaRPr lang="en-US" altLang="en-US" smtClean="0"/>
          </a:p>
          <a:p>
            <a:pPr eaLnBrk="1" hangingPunct="1">
              <a:lnSpc>
                <a:spcPct val="90000"/>
              </a:lnSpc>
              <a:buFont typeface="Wingdings" panose="05000000000000000000" pitchFamily="2" charset="2"/>
              <a:buNone/>
            </a:pPr>
            <a:r>
              <a:rPr lang="en-US" altLang="en-US" sz="2400" smtClean="0"/>
              <a:t>	</a:t>
            </a:r>
            <a:endParaRPr lang="en-US" altLang="en-US" sz="1400" smtClean="0"/>
          </a:p>
          <a:p>
            <a:pPr eaLnBrk="1" hangingPunct="1">
              <a:lnSpc>
                <a:spcPct val="90000"/>
              </a:lnSpc>
              <a:buFont typeface="Wingdings" panose="05000000000000000000" pitchFamily="2" charset="2"/>
              <a:buNone/>
            </a:pPr>
            <a:r>
              <a:rPr lang="en-US" altLang="en-US" sz="240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t>Christie</a:t>
            </a:r>
          </a:p>
        </p:txBody>
      </p:sp>
      <p:sp>
        <p:nvSpPr>
          <p:cNvPr id="3174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Christie also says she has been very depressed and would like to get counseling.</a:t>
            </a:r>
          </a:p>
          <a:p>
            <a:pPr eaLnBrk="1" hangingPunct="1">
              <a:buFont typeface="Wingdings" panose="05000000000000000000" pitchFamily="2" charset="2"/>
              <a:buNone/>
            </a:pPr>
            <a:r>
              <a:rPr lang="en-US" altLang="en-US" sz="3200" smtClean="0"/>
              <a:t>		</a:t>
            </a:r>
            <a:r>
              <a:rPr lang="en-US" altLang="en-US" smtClean="0"/>
              <a:t>Can Christie consent to treatment?</a:t>
            </a:r>
          </a:p>
          <a:p>
            <a:pPr eaLnBrk="1" hangingPunct="1">
              <a:buFont typeface="Wingdings" panose="05000000000000000000" pitchFamily="2" charset="2"/>
              <a:buNone/>
            </a:pPr>
            <a:r>
              <a:rPr lang="en-US" altLang="en-US" smtClean="0"/>
              <a:t>		Will the treatment be confidential?</a:t>
            </a:r>
          </a:p>
          <a:p>
            <a:pPr eaLnBrk="1" hangingPunct="1">
              <a:buFont typeface="Wingdings" panose="05000000000000000000" pitchFamily="2" charset="2"/>
              <a:buNone/>
            </a:pPr>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Definitions	</a:t>
            </a:r>
          </a:p>
        </p:txBody>
      </p:sp>
      <p:sp>
        <p:nvSpPr>
          <p:cNvPr id="3891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Uniform Health-Care Decisions Act:</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“health-care” means any care, treatment, service or procedure to maintain, diagnose or otherwise affect an individual’s physical or mental condition.</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ubTitle" idx="4294967295"/>
          </p:nvPr>
        </p:nvSpPr>
        <p:spPr>
          <a:xfrm>
            <a:off x="0" y="2743200"/>
            <a:ext cx="7924800" cy="2895600"/>
          </a:xfrm>
        </p:spPr>
        <p:txBody>
          <a:bodyPr/>
          <a:lstStyle/>
          <a:p>
            <a:pPr marL="0" indent="0" eaLnBrk="1" hangingPunct="1">
              <a:lnSpc>
                <a:spcPct val="90000"/>
              </a:lnSpc>
              <a:buFont typeface="Wingdings" panose="05000000000000000000" pitchFamily="2" charset="2"/>
              <a:buNone/>
            </a:pPr>
            <a:r>
              <a:rPr lang="en-US" altLang="en-US" smtClean="0">
                <a:solidFill>
                  <a:schemeClr val="tx2"/>
                </a:solidFill>
              </a:rPr>
              <a:t>	Liz McGrath</a:t>
            </a:r>
          </a:p>
          <a:p>
            <a:pPr marL="0" indent="0" eaLnBrk="1" hangingPunct="1">
              <a:lnSpc>
                <a:spcPct val="90000"/>
              </a:lnSpc>
              <a:buFont typeface="Wingdings" panose="05000000000000000000" pitchFamily="2" charset="2"/>
              <a:buNone/>
            </a:pPr>
            <a:r>
              <a:rPr lang="en-US" altLang="en-US" sz="1800" b="1" smtClean="0">
                <a:solidFill>
                  <a:schemeClr val="tx2"/>
                </a:solidFill>
              </a:rPr>
              <a:t>	</a:t>
            </a:r>
            <a:r>
              <a:rPr lang="en-US" altLang="en-US" sz="1800" smtClean="0">
                <a:solidFill>
                  <a:schemeClr val="tx2"/>
                </a:solidFill>
              </a:rPr>
              <a:t>Executive Director</a:t>
            </a:r>
          </a:p>
          <a:p>
            <a:pPr marL="0" indent="0" eaLnBrk="1" hangingPunct="1">
              <a:lnSpc>
                <a:spcPct val="90000"/>
              </a:lnSpc>
              <a:buFont typeface="Wingdings" panose="05000000000000000000" pitchFamily="2" charset="2"/>
              <a:buNone/>
            </a:pPr>
            <a:r>
              <a:rPr lang="en-US" altLang="en-US" sz="1800" smtClean="0">
                <a:solidFill>
                  <a:schemeClr val="tx2"/>
                </a:solidFill>
              </a:rPr>
              <a:t>	</a:t>
            </a:r>
            <a:r>
              <a:rPr lang="en-US" altLang="en-US" sz="2000" smtClean="0">
                <a:solidFill>
                  <a:schemeClr val="tx2"/>
                </a:solidFill>
              </a:rPr>
              <a:t>Pegasus Legal Services for Children</a:t>
            </a:r>
          </a:p>
          <a:p>
            <a:pPr marL="0" indent="0" eaLnBrk="1" hangingPunct="1">
              <a:lnSpc>
                <a:spcPct val="90000"/>
              </a:lnSpc>
              <a:buFont typeface="Wingdings" panose="05000000000000000000" pitchFamily="2" charset="2"/>
              <a:buNone/>
            </a:pPr>
            <a:r>
              <a:rPr lang="en-US" altLang="en-US" sz="2000" smtClean="0">
                <a:solidFill>
                  <a:schemeClr val="tx2"/>
                </a:solidFill>
              </a:rPr>
              <a:t>	3201 Fourth Street NW</a:t>
            </a:r>
          </a:p>
          <a:p>
            <a:pPr marL="0" indent="0" eaLnBrk="1" hangingPunct="1">
              <a:lnSpc>
                <a:spcPct val="90000"/>
              </a:lnSpc>
              <a:buFont typeface="Wingdings" panose="05000000000000000000" pitchFamily="2" charset="2"/>
              <a:buNone/>
            </a:pPr>
            <a:r>
              <a:rPr lang="en-US" altLang="en-US" sz="2000" smtClean="0">
                <a:solidFill>
                  <a:schemeClr val="tx2"/>
                </a:solidFill>
              </a:rPr>
              <a:t>	Albuquerque, NM 87107</a:t>
            </a:r>
          </a:p>
          <a:p>
            <a:pPr marL="0" indent="0" eaLnBrk="1" hangingPunct="1">
              <a:lnSpc>
                <a:spcPct val="90000"/>
              </a:lnSpc>
              <a:buFont typeface="Wingdings" panose="05000000000000000000" pitchFamily="2" charset="2"/>
              <a:buNone/>
            </a:pPr>
            <a:r>
              <a:rPr lang="en-US" altLang="en-US" sz="2000" smtClean="0">
                <a:solidFill>
                  <a:schemeClr val="tx2"/>
                </a:solidFill>
              </a:rPr>
              <a:t>	(505) 244-1101</a:t>
            </a:r>
          </a:p>
          <a:p>
            <a:pPr marL="0" indent="0" eaLnBrk="1" hangingPunct="1">
              <a:lnSpc>
                <a:spcPct val="90000"/>
              </a:lnSpc>
              <a:buFont typeface="Wingdings" panose="05000000000000000000" pitchFamily="2" charset="2"/>
              <a:buNone/>
            </a:pPr>
            <a:r>
              <a:rPr lang="en-US" altLang="en-US" sz="2000" smtClean="0">
                <a:solidFill>
                  <a:schemeClr val="tx2"/>
                </a:solidFill>
              </a:rPr>
              <a:t>	</a:t>
            </a:r>
            <a:r>
              <a:rPr lang="en-US" altLang="en-US" sz="2000" smtClean="0">
                <a:solidFill>
                  <a:schemeClr val="tx2"/>
                </a:solidFill>
                <a:hlinkClick r:id="rId2"/>
              </a:rPr>
              <a:t>evmcgrath@pegasuslaw.org</a:t>
            </a:r>
            <a:endParaRPr lang="en-US" altLang="en-US" sz="2000" smtClean="0">
              <a:solidFill>
                <a:schemeClr val="tx2"/>
              </a:solidFill>
            </a:endParaRPr>
          </a:p>
          <a:p>
            <a:pPr marL="0" indent="0" eaLnBrk="1" hangingPunct="1">
              <a:lnSpc>
                <a:spcPct val="90000"/>
              </a:lnSpc>
              <a:buFont typeface="Wingdings" panose="05000000000000000000" pitchFamily="2" charset="2"/>
              <a:buNone/>
            </a:pPr>
            <a:r>
              <a:rPr lang="en-US" altLang="en-US" sz="2000" smtClean="0">
                <a:solidFill>
                  <a:schemeClr val="tx2"/>
                </a:solidFill>
              </a:rPr>
              <a:t>	</a:t>
            </a:r>
            <a:r>
              <a:rPr lang="en-US" altLang="en-US" sz="2000" smtClean="0">
                <a:solidFill>
                  <a:schemeClr val="tx2"/>
                </a:solidFill>
                <a:hlinkClick r:id="rId3"/>
              </a:rPr>
              <a:t>www.pegasuslaw.org</a:t>
            </a:r>
            <a:endParaRPr lang="en-US" altLang="en-US" sz="2000" smtClean="0">
              <a:solidFill>
                <a:schemeClr val="tx2"/>
              </a:solidFill>
            </a:endParaRPr>
          </a:p>
          <a:p>
            <a:pPr marL="0" indent="0" eaLnBrk="1" hangingPunct="1">
              <a:lnSpc>
                <a:spcPct val="90000"/>
              </a:lnSpc>
              <a:buFont typeface="Wingdings" panose="05000000000000000000" pitchFamily="2" charset="2"/>
              <a:buNone/>
            </a:pPr>
            <a:endParaRPr lang="en-US" altLang="en-US" sz="2000" smtClean="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z="3200" smtClean="0"/>
              <a:t>Children’s Ability to Consent to Services</a:t>
            </a:r>
          </a:p>
        </p:txBody>
      </p:sp>
      <p:sp>
        <p:nvSpPr>
          <p:cNvPr id="10243"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Reproductive Health Care</a:t>
            </a:r>
          </a:p>
          <a:p>
            <a:pPr eaLnBrk="1" hangingPunct="1">
              <a:buFont typeface="Wingdings" panose="05000000000000000000" pitchFamily="2" charset="2"/>
              <a:buNone/>
            </a:pPr>
            <a:endParaRPr lang="en-US" altLang="en-US" sz="1600" smtClean="0"/>
          </a:p>
          <a:p>
            <a:pPr eaLnBrk="1" hangingPunct="1"/>
            <a:r>
              <a:rPr lang="en-US" altLang="en-US" smtClean="0"/>
              <a:t>Mental Health Care</a:t>
            </a:r>
          </a:p>
          <a:p>
            <a:pPr eaLnBrk="1" hangingPunct="1">
              <a:buFont typeface="Wingdings" panose="05000000000000000000" pitchFamily="2" charset="2"/>
              <a:buNone/>
            </a:pPr>
            <a:endParaRPr lang="en-US" altLang="en-US" sz="1600" smtClean="0"/>
          </a:p>
          <a:p>
            <a:pPr eaLnBrk="1" hangingPunct="1"/>
            <a:r>
              <a:rPr lang="en-US" altLang="en-US" smtClean="0"/>
              <a:t>Medically Necessary Care for 14+ Homeless Youth and Youth Who Are Parents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mtClean="0"/>
              <a:t>Reproductive Health Care </a:t>
            </a:r>
          </a:p>
        </p:txBody>
      </p:sp>
      <p:sp>
        <p:nvSpPr>
          <p:cNvPr id="11267"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Sexually transmitted diseases </a:t>
            </a:r>
          </a:p>
          <a:p>
            <a:pPr eaLnBrk="1" hangingPunct="1"/>
            <a:endParaRPr lang="en-US" altLang="en-US" sz="1600" smtClean="0"/>
          </a:p>
          <a:p>
            <a:pPr eaLnBrk="1" hangingPunct="1"/>
            <a:r>
              <a:rPr lang="en-US" altLang="en-US" smtClean="0"/>
              <a:t>Pregnancy related treatment</a:t>
            </a:r>
          </a:p>
          <a:p>
            <a:pPr eaLnBrk="1" hangingPunct="1"/>
            <a:endParaRPr lang="en-US" altLang="en-US" sz="1600" smtClean="0"/>
          </a:p>
          <a:p>
            <a:pPr eaLnBrk="1" hangingPunct="1"/>
            <a:r>
              <a:rPr lang="en-US" altLang="en-US" smtClean="0"/>
              <a:t>Contraception</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Mental Health Services</a:t>
            </a: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a:t>
            </a:r>
            <a:r>
              <a:rPr lang="en-US" altLang="en-US" b="1" u="sng" smtClean="0"/>
              <a:t>Children under 14:</a:t>
            </a:r>
            <a:r>
              <a:rPr lang="en-US" altLang="en-US" smtClean="0"/>
              <a:t> </a:t>
            </a:r>
          </a:p>
          <a:p>
            <a:pPr eaLnBrk="1" hangingPunct="1">
              <a:buFont typeface="Wingdings" panose="05000000000000000000" pitchFamily="2" charset="2"/>
              <a:buNone/>
            </a:pPr>
            <a:endParaRPr lang="en-US" altLang="en-US" smtClean="0"/>
          </a:p>
          <a:p>
            <a:pPr eaLnBrk="1" hangingPunct="1"/>
            <a:r>
              <a:rPr lang="en-US" altLang="en-US" smtClean="0"/>
              <a:t>	Parents consent to treatment</a:t>
            </a:r>
          </a:p>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except:</a:t>
            </a:r>
          </a:p>
          <a:p>
            <a:pPr eaLnBrk="1" hangingPunct="1">
              <a:buFont typeface="Wingdings" panose="05000000000000000000" pitchFamily="2" charset="2"/>
              <a:buNone/>
            </a:pPr>
            <a:r>
              <a:rPr lang="en-US" alt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Mental Health Services</a:t>
            </a:r>
          </a:p>
        </p:txBody>
      </p:sp>
      <p:sp>
        <p:nvSpPr>
          <p:cNvPr id="3277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smtClean="0"/>
              <a:t>	</a:t>
            </a:r>
          </a:p>
          <a:p>
            <a:pPr eaLnBrk="1" hangingPunct="1">
              <a:buFont typeface="Wingdings" panose="05000000000000000000" pitchFamily="2" charset="2"/>
              <a:buNone/>
            </a:pPr>
            <a:r>
              <a:rPr lang="en-US" altLang="en-US" sz="2400" smtClean="0"/>
              <a:t>	A child under fourteen years of age may consent to an initial assessment for medically necessary early intervention service limited to verbal therapy.  </a:t>
            </a:r>
          </a:p>
          <a:p>
            <a:pPr eaLnBrk="1" hangingPunct="1">
              <a:buFont typeface="Wingdings" panose="05000000000000000000" pitchFamily="2" charset="2"/>
              <a:buNone/>
            </a:pPr>
            <a:r>
              <a:rPr lang="en-US" altLang="en-US" sz="2400" smtClean="0"/>
              <a:t>	The purpose of the initial assessment is to allow a clinician to determine what, if any, action needs to be taken to ensure appropriate mental health services are provided to the child. </a:t>
            </a:r>
          </a:p>
          <a:p>
            <a:pPr eaLnBrk="1" hangingPunct="1"/>
            <a:endParaRPr lang="en-US"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Mental Health Services</a:t>
            </a:r>
          </a:p>
        </p:txBody>
      </p:sp>
      <p:sp>
        <p:nvSpPr>
          <p:cNvPr id="1331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b="1" smtClean="0"/>
              <a:t>	</a:t>
            </a:r>
          </a:p>
          <a:p>
            <a:pPr eaLnBrk="1" hangingPunct="1">
              <a:buFont typeface="Wingdings" panose="05000000000000000000" pitchFamily="2" charset="2"/>
              <a:buNone/>
            </a:pPr>
            <a:r>
              <a:rPr lang="en-US" altLang="en-US" b="1" smtClean="0"/>
              <a:t>	</a:t>
            </a:r>
            <a:r>
              <a:rPr lang="en-US" altLang="en-US" b="1" u="sng" smtClean="0"/>
              <a:t>C</a:t>
            </a:r>
            <a:r>
              <a:rPr lang="en-US" altLang="en-US" b="1" u="sng" smtClean="0">
                <a:hlinkClick r:id="rId2"/>
              </a:rPr>
              <a:t>h</a:t>
            </a:r>
            <a:r>
              <a:rPr lang="en-US" altLang="en-US" b="1" smtClean="0">
                <a:hlinkClick r:id="rId2"/>
              </a:rPr>
              <a:t>ildren fourteen years of age or older.</a:t>
            </a:r>
            <a:endParaRPr lang="en-US" altLang="en-US" b="1" smtClean="0"/>
          </a:p>
          <a:p>
            <a:pPr eaLnBrk="1" hangingPunct="1">
              <a:buFont typeface="Wingdings" panose="05000000000000000000" pitchFamily="2" charset="2"/>
              <a:buNone/>
            </a:pPr>
            <a:r>
              <a:rPr lang="en-US" altLang="en-US" smtClean="0"/>
              <a:t>	A child fourteen years of age or older is presumed to have capacity to consent to treatment.   </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utoShape 2"/>
          <p:cNvSpPr>
            <a:spLocks noGrp="1" noChangeArrowheads="1"/>
          </p:cNvSpPr>
          <p:nvPr>
            <p:ph type="title" idx="4294967295"/>
          </p:nvPr>
        </p:nvSpPr>
        <p:spPr/>
        <p:txBody>
          <a:bodyPr/>
          <a:lstStyle/>
          <a:p>
            <a:pPr eaLnBrk="1" hangingPunct="1"/>
            <a:r>
              <a:rPr lang="en-US" altLang="en-US" smtClean="0"/>
              <a:t>Mental Health Services</a:t>
            </a:r>
          </a:p>
        </p:txBody>
      </p:sp>
      <p:sp>
        <p:nvSpPr>
          <p:cNvPr id="13315" name="Rectangle 3"/>
          <p:cNvSpPr>
            <a:spLocks noGrp="1" noChangeArrowheads="1"/>
          </p:cNvSpPr>
          <p:nvPr>
            <p:ph type="body" idx="4294967295"/>
          </p:nvPr>
        </p:nvSpPr>
        <p:spPr/>
        <p:txBody>
          <a:bodyPr/>
          <a:lstStyle/>
          <a:p>
            <a:pPr eaLnBrk="1" hangingPunct="1">
              <a:lnSpc>
                <a:spcPct val="80000"/>
              </a:lnSpc>
            </a:pPr>
            <a:r>
              <a:rPr lang="en-US" altLang="en-US" sz="2400" smtClean="0"/>
              <a:t>individual psychotherapy</a:t>
            </a:r>
          </a:p>
          <a:p>
            <a:pPr eaLnBrk="1" hangingPunct="1">
              <a:lnSpc>
                <a:spcPct val="80000"/>
              </a:lnSpc>
            </a:pPr>
            <a:r>
              <a:rPr lang="en-US" altLang="en-US" sz="2400" smtClean="0"/>
              <a:t>group psychotherapy</a:t>
            </a:r>
          </a:p>
          <a:p>
            <a:pPr eaLnBrk="1" hangingPunct="1">
              <a:lnSpc>
                <a:spcPct val="80000"/>
              </a:lnSpc>
            </a:pPr>
            <a:r>
              <a:rPr lang="en-US" altLang="en-US" sz="2400" smtClean="0"/>
              <a:t>guidance counseling</a:t>
            </a:r>
          </a:p>
          <a:p>
            <a:pPr eaLnBrk="1" hangingPunct="1">
              <a:lnSpc>
                <a:spcPct val="80000"/>
              </a:lnSpc>
            </a:pPr>
            <a:r>
              <a:rPr lang="en-US" altLang="en-US" sz="2400" smtClean="0"/>
              <a:t>case management</a:t>
            </a:r>
          </a:p>
          <a:p>
            <a:pPr eaLnBrk="1" hangingPunct="1">
              <a:lnSpc>
                <a:spcPct val="80000"/>
              </a:lnSpc>
            </a:pPr>
            <a:r>
              <a:rPr lang="en-US" altLang="en-US" sz="2400" smtClean="0"/>
              <a:t>behavioral therapy</a:t>
            </a:r>
          </a:p>
          <a:p>
            <a:pPr eaLnBrk="1" hangingPunct="1">
              <a:lnSpc>
                <a:spcPct val="80000"/>
              </a:lnSpc>
            </a:pPr>
            <a:r>
              <a:rPr lang="en-US" altLang="en-US" sz="2400" smtClean="0"/>
              <a:t>family therapy</a:t>
            </a:r>
          </a:p>
          <a:p>
            <a:pPr eaLnBrk="1" hangingPunct="1">
              <a:lnSpc>
                <a:spcPct val="80000"/>
              </a:lnSpc>
            </a:pPr>
            <a:r>
              <a:rPr lang="en-US" altLang="en-US" sz="2400" smtClean="0"/>
              <a:t>counseling</a:t>
            </a:r>
          </a:p>
          <a:p>
            <a:pPr eaLnBrk="1" hangingPunct="1">
              <a:lnSpc>
                <a:spcPct val="80000"/>
              </a:lnSpc>
            </a:pPr>
            <a:r>
              <a:rPr lang="en-US" altLang="en-US" sz="2400" smtClean="0"/>
              <a:t>substance abuse treatment </a:t>
            </a:r>
          </a:p>
          <a:p>
            <a:pPr eaLnBrk="1" hangingPunct="1">
              <a:lnSpc>
                <a:spcPct val="80000"/>
              </a:lnSpc>
            </a:pPr>
            <a:r>
              <a:rPr lang="en-US" altLang="en-US" sz="2400" smtClean="0"/>
              <a:t>or other forms of verbal treatment </a:t>
            </a:r>
            <a:r>
              <a:rPr lang="en-US" altLang="en-US" sz="2400" u="sng" smtClean="0"/>
              <a:t>that do not include aversive interventions  </a:t>
            </a:r>
          </a:p>
          <a:p>
            <a:pPr eaLnBrk="1" hangingPunct="1">
              <a:lnSpc>
                <a:spcPct val="80000"/>
              </a:lnSpc>
              <a:buFont typeface="Wingdings" panose="05000000000000000000" pitchFamily="2" charset="2"/>
              <a:buNone/>
            </a:pPr>
            <a:endParaRPr lang="en-US" altLang="en-US" sz="2400" u="sn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590</TotalTime>
  <Words>491</Words>
  <Application>Microsoft Office PowerPoint</Application>
  <PresentationFormat>On-screen Show (4:3)</PresentationFormat>
  <Paragraphs>163</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Wingdings</vt:lpstr>
      <vt:lpstr>Times New Roman</vt:lpstr>
      <vt:lpstr>Capsules</vt:lpstr>
      <vt:lpstr>Consent and Confidentiality for Children in New Mexico</vt:lpstr>
      <vt:lpstr>Overview</vt:lpstr>
      <vt:lpstr>Definitions </vt:lpstr>
      <vt:lpstr>Children’s Ability to Consent to Services</vt:lpstr>
      <vt:lpstr>Reproductive Health Care </vt:lpstr>
      <vt:lpstr>Mental Health Services</vt:lpstr>
      <vt:lpstr>Mental Health Services</vt:lpstr>
      <vt:lpstr>Mental Health Services</vt:lpstr>
      <vt:lpstr>Mental Health Services</vt:lpstr>
      <vt:lpstr>Mental Health Services</vt:lpstr>
      <vt:lpstr>Homeless Youth and Youth Who are Parents</vt:lpstr>
      <vt:lpstr>Homeless Youth and Youth Who are Parents</vt:lpstr>
      <vt:lpstr>Confidentiality</vt:lpstr>
      <vt:lpstr>Confidentiality</vt:lpstr>
      <vt:lpstr>Health Insurance Portability and Accountability Act/ HIPAA</vt:lpstr>
      <vt:lpstr>Health Insurance Portability and Accountability Act/ HIPAA</vt:lpstr>
      <vt:lpstr>Health Insurance Portability and Accountability Act/ HIPAA</vt:lpstr>
      <vt:lpstr>FERPA: 20 U.S.C.1232;  34 C.F.R. Part 99 </vt:lpstr>
      <vt:lpstr>FERPA: 20 U.S.C.1232;  34 C.F.R. Part 99 </vt:lpstr>
      <vt:lpstr>Relevant NM Laws</vt:lpstr>
      <vt:lpstr>NM Laws on Confidentiality </vt:lpstr>
      <vt:lpstr>NM Laws on Confidentiality</vt:lpstr>
      <vt:lpstr>Confidentiality for Mental Health Care</vt:lpstr>
      <vt:lpstr>Confidentiality for Mental Health Care</vt:lpstr>
      <vt:lpstr>Confidentiality for Mental Health Care</vt:lpstr>
      <vt:lpstr>Christie</vt:lpstr>
      <vt:lpstr>Christie</vt:lpstr>
      <vt:lpstr>Christie</vt:lpstr>
      <vt:lpstr>Christie</vt:lpstr>
      <vt:lpstr>PowerPoint Presentation</vt:lpstr>
    </vt:vector>
  </TitlesOfParts>
  <Company>Pegasus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and Confidentiality for Children in New Mexico</dc:title>
  <dc:creator>Tara Fort</dc:creator>
  <cp:lastModifiedBy>Wiebelhaus, Robert S</cp:lastModifiedBy>
  <cp:revision>27</cp:revision>
  <dcterms:created xsi:type="dcterms:W3CDTF">2010-03-24T11:41:42Z</dcterms:created>
  <dcterms:modified xsi:type="dcterms:W3CDTF">2020-03-16T14:34:45Z</dcterms:modified>
</cp:coreProperties>
</file>